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57" r:id="rId3"/>
    <p:sldId id="258" r:id="rId4"/>
    <p:sldId id="259" r:id="rId5"/>
    <p:sldId id="265" r:id="rId6"/>
    <p:sldId id="261" r:id="rId7"/>
    <p:sldId id="262" r:id="rId8"/>
    <p:sldId id="264"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AA451A0-0B5F-442B-B930-EC8E759A1EF1}" type="datetimeFigureOut">
              <a:rPr lang="en-GB" smtClean="0"/>
              <a:t>20/02/2023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50A834-C60E-4354-B8D4-9F027999C09E}" type="slidenum">
              <a:rPr lang="en-GB" smtClean="0"/>
              <a:t>‹#›</a:t>
            </a:fld>
            <a:endParaRPr lang="en-GB"/>
          </a:p>
        </p:txBody>
      </p:sp>
    </p:spTree>
    <p:extLst>
      <p:ext uri="{BB962C8B-B14F-4D97-AF65-F5344CB8AC3E}">
        <p14:creationId xmlns:p14="http://schemas.microsoft.com/office/powerpoint/2010/main" val="197464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A451A0-0B5F-442B-B930-EC8E759A1EF1}" type="datetimeFigureOut">
              <a:rPr lang="en-GB" smtClean="0"/>
              <a:t>20/02/2023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50A834-C60E-4354-B8D4-9F027999C09E}" type="slidenum">
              <a:rPr lang="en-GB" smtClean="0"/>
              <a:t>‹#›</a:t>
            </a:fld>
            <a:endParaRPr lang="en-GB"/>
          </a:p>
        </p:txBody>
      </p:sp>
    </p:spTree>
    <p:extLst>
      <p:ext uri="{BB962C8B-B14F-4D97-AF65-F5344CB8AC3E}">
        <p14:creationId xmlns:p14="http://schemas.microsoft.com/office/powerpoint/2010/main" val="1043067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A451A0-0B5F-442B-B930-EC8E759A1EF1}" type="datetimeFigureOut">
              <a:rPr lang="en-GB" smtClean="0"/>
              <a:t>20/02/2023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50A834-C60E-4354-B8D4-9F027999C09E}"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520293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A451A0-0B5F-442B-B930-EC8E759A1EF1}" type="datetimeFigureOut">
              <a:rPr lang="en-GB" smtClean="0"/>
              <a:t>20/02/2023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50A834-C60E-4354-B8D4-9F027999C09E}" type="slidenum">
              <a:rPr lang="en-GB" smtClean="0"/>
              <a:t>‹#›</a:t>
            </a:fld>
            <a:endParaRPr lang="en-GB"/>
          </a:p>
        </p:txBody>
      </p:sp>
    </p:spTree>
    <p:extLst>
      <p:ext uri="{BB962C8B-B14F-4D97-AF65-F5344CB8AC3E}">
        <p14:creationId xmlns:p14="http://schemas.microsoft.com/office/powerpoint/2010/main" val="4079356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A451A0-0B5F-442B-B930-EC8E759A1EF1}" type="datetimeFigureOut">
              <a:rPr lang="en-GB" smtClean="0"/>
              <a:t>20/02/2023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50A834-C60E-4354-B8D4-9F027999C09E}"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38991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A451A0-0B5F-442B-B930-EC8E759A1EF1}" type="datetimeFigureOut">
              <a:rPr lang="en-GB" smtClean="0"/>
              <a:t>20/02/2023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50A834-C60E-4354-B8D4-9F027999C09E}" type="slidenum">
              <a:rPr lang="en-GB" smtClean="0"/>
              <a:t>‹#›</a:t>
            </a:fld>
            <a:endParaRPr lang="en-GB"/>
          </a:p>
        </p:txBody>
      </p:sp>
    </p:spTree>
    <p:extLst>
      <p:ext uri="{BB962C8B-B14F-4D97-AF65-F5344CB8AC3E}">
        <p14:creationId xmlns:p14="http://schemas.microsoft.com/office/powerpoint/2010/main" val="1445633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A451A0-0B5F-442B-B930-EC8E759A1EF1}" type="datetimeFigureOut">
              <a:rPr lang="en-GB" smtClean="0"/>
              <a:t>20/02/2023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50A834-C60E-4354-B8D4-9F027999C09E}" type="slidenum">
              <a:rPr lang="en-GB" smtClean="0"/>
              <a:t>‹#›</a:t>
            </a:fld>
            <a:endParaRPr lang="en-GB"/>
          </a:p>
        </p:txBody>
      </p:sp>
    </p:spTree>
    <p:extLst>
      <p:ext uri="{BB962C8B-B14F-4D97-AF65-F5344CB8AC3E}">
        <p14:creationId xmlns:p14="http://schemas.microsoft.com/office/powerpoint/2010/main" val="396382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A451A0-0B5F-442B-B930-EC8E759A1EF1}" type="datetimeFigureOut">
              <a:rPr lang="en-GB" smtClean="0"/>
              <a:t>20/02/2023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50A834-C60E-4354-B8D4-9F027999C09E}" type="slidenum">
              <a:rPr lang="en-GB" smtClean="0"/>
              <a:t>‹#›</a:t>
            </a:fld>
            <a:endParaRPr lang="en-GB"/>
          </a:p>
        </p:txBody>
      </p:sp>
    </p:spTree>
    <p:extLst>
      <p:ext uri="{BB962C8B-B14F-4D97-AF65-F5344CB8AC3E}">
        <p14:creationId xmlns:p14="http://schemas.microsoft.com/office/powerpoint/2010/main" val="2186904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A451A0-0B5F-442B-B930-EC8E759A1EF1}" type="datetimeFigureOut">
              <a:rPr lang="en-GB" smtClean="0"/>
              <a:t>20/02/2023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50A834-C60E-4354-B8D4-9F027999C09E}" type="slidenum">
              <a:rPr lang="en-GB" smtClean="0"/>
              <a:t>‹#›</a:t>
            </a:fld>
            <a:endParaRPr lang="en-GB"/>
          </a:p>
        </p:txBody>
      </p:sp>
    </p:spTree>
    <p:extLst>
      <p:ext uri="{BB962C8B-B14F-4D97-AF65-F5344CB8AC3E}">
        <p14:creationId xmlns:p14="http://schemas.microsoft.com/office/powerpoint/2010/main" val="874267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A451A0-0B5F-442B-B930-EC8E759A1EF1}" type="datetimeFigureOut">
              <a:rPr lang="en-GB" smtClean="0"/>
              <a:t>20/02/2023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50A834-C60E-4354-B8D4-9F027999C09E}" type="slidenum">
              <a:rPr lang="en-GB" smtClean="0"/>
              <a:t>‹#›</a:t>
            </a:fld>
            <a:endParaRPr lang="en-GB"/>
          </a:p>
        </p:txBody>
      </p:sp>
    </p:spTree>
    <p:extLst>
      <p:ext uri="{BB962C8B-B14F-4D97-AF65-F5344CB8AC3E}">
        <p14:creationId xmlns:p14="http://schemas.microsoft.com/office/powerpoint/2010/main" val="1175014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AA451A0-0B5F-442B-B930-EC8E759A1EF1}" type="datetimeFigureOut">
              <a:rPr lang="en-GB" smtClean="0"/>
              <a:t>20/02/2023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50A834-C60E-4354-B8D4-9F027999C09E}" type="slidenum">
              <a:rPr lang="en-GB" smtClean="0"/>
              <a:t>‹#›</a:t>
            </a:fld>
            <a:endParaRPr lang="en-GB"/>
          </a:p>
        </p:txBody>
      </p:sp>
    </p:spTree>
    <p:extLst>
      <p:ext uri="{BB962C8B-B14F-4D97-AF65-F5344CB8AC3E}">
        <p14:creationId xmlns:p14="http://schemas.microsoft.com/office/powerpoint/2010/main" val="2550161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AA451A0-0B5F-442B-B930-EC8E759A1EF1}" type="datetimeFigureOut">
              <a:rPr lang="en-GB" smtClean="0"/>
              <a:t>20/02/2023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750A834-C60E-4354-B8D4-9F027999C09E}" type="slidenum">
              <a:rPr lang="en-GB" smtClean="0"/>
              <a:t>‹#›</a:t>
            </a:fld>
            <a:endParaRPr lang="en-GB"/>
          </a:p>
        </p:txBody>
      </p:sp>
    </p:spTree>
    <p:extLst>
      <p:ext uri="{BB962C8B-B14F-4D97-AF65-F5344CB8AC3E}">
        <p14:creationId xmlns:p14="http://schemas.microsoft.com/office/powerpoint/2010/main" val="2319426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AA451A0-0B5F-442B-B930-EC8E759A1EF1}" type="datetimeFigureOut">
              <a:rPr lang="en-GB" smtClean="0"/>
              <a:t>20/02/2023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750A834-C60E-4354-B8D4-9F027999C09E}" type="slidenum">
              <a:rPr lang="en-GB" smtClean="0"/>
              <a:t>‹#›</a:t>
            </a:fld>
            <a:endParaRPr lang="en-GB"/>
          </a:p>
        </p:txBody>
      </p:sp>
    </p:spTree>
    <p:extLst>
      <p:ext uri="{BB962C8B-B14F-4D97-AF65-F5344CB8AC3E}">
        <p14:creationId xmlns:p14="http://schemas.microsoft.com/office/powerpoint/2010/main" val="4044049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A451A0-0B5F-442B-B930-EC8E759A1EF1}" type="datetimeFigureOut">
              <a:rPr lang="en-GB" smtClean="0"/>
              <a:t>20/02/2023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750A834-C60E-4354-B8D4-9F027999C09E}" type="slidenum">
              <a:rPr lang="en-GB" smtClean="0"/>
              <a:t>‹#›</a:t>
            </a:fld>
            <a:endParaRPr lang="en-GB"/>
          </a:p>
        </p:txBody>
      </p:sp>
    </p:spTree>
    <p:extLst>
      <p:ext uri="{BB962C8B-B14F-4D97-AF65-F5344CB8AC3E}">
        <p14:creationId xmlns:p14="http://schemas.microsoft.com/office/powerpoint/2010/main" val="1179680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A451A0-0B5F-442B-B930-EC8E759A1EF1}" type="datetimeFigureOut">
              <a:rPr lang="en-GB" smtClean="0"/>
              <a:t>20/02/2023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50A834-C60E-4354-B8D4-9F027999C09E}" type="slidenum">
              <a:rPr lang="en-GB" smtClean="0"/>
              <a:t>‹#›</a:t>
            </a:fld>
            <a:endParaRPr lang="en-GB"/>
          </a:p>
        </p:txBody>
      </p:sp>
    </p:spTree>
    <p:extLst>
      <p:ext uri="{BB962C8B-B14F-4D97-AF65-F5344CB8AC3E}">
        <p14:creationId xmlns:p14="http://schemas.microsoft.com/office/powerpoint/2010/main" val="1216073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A451A0-0B5F-442B-B930-EC8E759A1EF1}" type="datetimeFigureOut">
              <a:rPr lang="en-GB" smtClean="0"/>
              <a:t>20/02/2023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50A834-C60E-4354-B8D4-9F027999C09E}" type="slidenum">
              <a:rPr lang="en-GB" smtClean="0"/>
              <a:t>‹#›</a:t>
            </a:fld>
            <a:endParaRPr lang="en-GB"/>
          </a:p>
        </p:txBody>
      </p:sp>
    </p:spTree>
    <p:extLst>
      <p:ext uri="{BB962C8B-B14F-4D97-AF65-F5344CB8AC3E}">
        <p14:creationId xmlns:p14="http://schemas.microsoft.com/office/powerpoint/2010/main" val="855709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AA451A0-0B5F-442B-B930-EC8E759A1EF1}" type="datetimeFigureOut">
              <a:rPr lang="en-GB" smtClean="0"/>
              <a:t>20/02/2023</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750A834-C60E-4354-B8D4-9F027999C09E}" type="slidenum">
              <a:rPr lang="en-GB" smtClean="0"/>
              <a:t>‹#›</a:t>
            </a:fld>
            <a:endParaRPr lang="en-GB"/>
          </a:p>
        </p:txBody>
      </p:sp>
    </p:spTree>
    <p:extLst>
      <p:ext uri="{BB962C8B-B14F-4D97-AF65-F5344CB8AC3E}">
        <p14:creationId xmlns:p14="http://schemas.microsoft.com/office/powerpoint/2010/main" val="319209009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3.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19.jp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7.jpg"/><Relationship Id="rId11" Type="http://schemas.openxmlformats.org/officeDocument/2006/relationships/image" Target="../media/image22.png"/><Relationship Id="rId5" Type="http://schemas.openxmlformats.org/officeDocument/2006/relationships/image" Target="../media/image16.jpg"/><Relationship Id="rId10" Type="http://schemas.openxmlformats.org/officeDocument/2006/relationships/image" Target="../media/image21.png"/><Relationship Id="rId4" Type="http://schemas.openxmlformats.org/officeDocument/2006/relationships/image" Target="../media/image15.jpg"/><Relationship Id="rId9" Type="http://schemas.openxmlformats.org/officeDocument/2006/relationships/image" Target="../media/image20.jpeg"/><Relationship Id="rId1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0000"/>
                <a:lumMod val="104000"/>
              </a:schemeClr>
            </a:gs>
            <a:gs pos="82000">
              <a:schemeClr val="bg1">
                <a:shade val="96000"/>
                <a:lumMod val="82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0209" y="2412000"/>
            <a:ext cx="8892077" cy="1646302"/>
          </a:xfrm>
          <a:ln>
            <a:gradFill>
              <a:gsLst>
                <a:gs pos="0">
                  <a:schemeClr val="accent1">
                    <a:lumMod val="5000"/>
                    <a:lumOff val="95000"/>
                  </a:schemeClr>
                </a:gs>
                <a:gs pos="6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r>
              <a:rPr lang="en-US" sz="8000" dirty="0" smtClean="0">
                <a:solidFill>
                  <a:schemeClr val="tx1"/>
                </a:solidFill>
              </a:rPr>
              <a:t>QALA EXPRESS LLC</a:t>
            </a:r>
            <a:endParaRPr lang="en-GB" sz="8000" dirty="0">
              <a:solidFill>
                <a:schemeClr val="tx1"/>
              </a:solidFill>
            </a:endParaRPr>
          </a:p>
        </p:txBody>
      </p:sp>
      <p:sp>
        <p:nvSpPr>
          <p:cNvPr id="3" name="Subtitle 2"/>
          <p:cNvSpPr>
            <a:spLocks noGrp="1"/>
          </p:cNvSpPr>
          <p:nvPr>
            <p:ph type="subTitle" idx="1"/>
          </p:nvPr>
        </p:nvSpPr>
        <p:spPr>
          <a:xfrm>
            <a:off x="1823258" y="4275550"/>
            <a:ext cx="7766936" cy="1096899"/>
          </a:xfrm>
          <a:gradFill>
            <a:gsLst>
              <a:gs pos="0">
                <a:schemeClr val="bg1">
                  <a:tint val="90000"/>
                  <a:lumMod val="104000"/>
                </a:schemeClr>
              </a:gs>
              <a:gs pos="14668">
                <a:srgbClr val="F8F8F8"/>
              </a:gs>
              <a:gs pos="0">
                <a:srgbClr val="E5E5E5"/>
              </a:gs>
              <a:gs pos="100000">
                <a:schemeClr val="bg1">
                  <a:shade val="96000"/>
                  <a:lumMod val="82000"/>
                </a:schemeClr>
              </a:gs>
            </a:gsLst>
            <a:lin ang="5400000" scaled="0"/>
          </a:gradFill>
        </p:spPr>
        <p:txBody>
          <a:bodyPr>
            <a:normAutofit/>
          </a:bodyPr>
          <a:lstStyle/>
          <a:p>
            <a:r>
              <a:rPr lang="en-US" sz="4000" i="1" dirty="0" smtClean="0">
                <a:solidFill>
                  <a:srgbClr val="7030A0"/>
                </a:solidFill>
              </a:rPr>
              <a:t>Company profile</a:t>
            </a:r>
            <a:endParaRPr lang="en-GB" sz="4000" i="1" dirty="0">
              <a:solidFill>
                <a:srgbClr val="7030A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331" y="0"/>
            <a:ext cx="1812242" cy="1525425"/>
          </a:xfrm>
          <a:prstGeom prst="rect">
            <a:avLst/>
          </a:prstGeom>
        </p:spPr>
      </p:pic>
    </p:spTree>
    <p:extLst>
      <p:ext uri="{BB962C8B-B14F-4D97-AF65-F5344CB8AC3E}">
        <p14:creationId xmlns:p14="http://schemas.microsoft.com/office/powerpoint/2010/main" val="938168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I</a:t>
            </a:r>
            <a:r>
              <a:rPr lang="en-US" sz="4000" dirty="0" smtClean="0"/>
              <a:t>ntroduction</a:t>
            </a:r>
            <a:endParaRPr lang="en-GB" sz="4000" dirty="0"/>
          </a:p>
        </p:txBody>
      </p:sp>
      <p:sp>
        <p:nvSpPr>
          <p:cNvPr id="3" name="Content Placeholder 2"/>
          <p:cNvSpPr>
            <a:spLocks noGrp="1"/>
          </p:cNvSpPr>
          <p:nvPr>
            <p:ph idx="1"/>
          </p:nvPr>
        </p:nvSpPr>
        <p:spPr>
          <a:xfrm>
            <a:off x="871298" y="1974928"/>
            <a:ext cx="8596668" cy="4406466"/>
          </a:xfrm>
        </p:spPr>
        <p:txBody>
          <a:bodyPr/>
          <a:lstStyle/>
          <a:p>
            <a:pPr marL="0" indent="0" algn="just">
              <a:buNone/>
            </a:pPr>
            <a:r>
              <a:rPr lang="en-US" sz="2000" dirty="0" smtClean="0"/>
              <a:t>Qala Express introduces full range of transportation and logistic service throughout Azerbaijan and the Region. It commenced its activity in 2008 and is considered to be one of the pioneers in local modern transport industry. The Company’s initial focus was development of safe and reliable transportation services in the Country. Today, Qala Express is a company specialized in both transportation and logistics</a:t>
            </a:r>
          </a:p>
          <a:p>
            <a:pPr marL="0" indent="0" algn="just">
              <a:buNone/>
            </a:pPr>
            <a:r>
              <a:rPr lang="en-US" sz="2000" dirty="0" smtClean="0"/>
              <a:t>Qala Express provides transportation and logistics services with more than </a:t>
            </a:r>
            <a:r>
              <a:rPr lang="en-US" sz="2000" dirty="0" smtClean="0"/>
              <a:t>100 employees </a:t>
            </a:r>
            <a:r>
              <a:rPr lang="en-US" sz="2000" dirty="0" smtClean="0"/>
              <a:t>and a fleet of more than 50 vehicles ranging in size. The main service areas of the Company are overland passenger transportation, cargo transportation, Dispatch service, </a:t>
            </a:r>
            <a:r>
              <a:rPr lang="en-US" sz="2000" dirty="0"/>
              <a:t>Driver services, Meet &amp; Greet/airport transfer, vehicle rent/lease, </a:t>
            </a:r>
            <a:r>
              <a:rPr lang="en-US" sz="2000" dirty="0" smtClean="0"/>
              <a:t>packing </a:t>
            </a:r>
            <a:r>
              <a:rPr lang="en-US" sz="2000" dirty="0"/>
              <a:t>and labor service for goods’ transport, management of vehicle insurance, maintenance, technical inspection and fuel provision for rented </a:t>
            </a:r>
            <a:r>
              <a:rPr lang="en-US" sz="2000" dirty="0" smtClean="0"/>
              <a:t>cars</a:t>
            </a:r>
            <a:endParaRPr lang="en-US" sz="2000" dirty="0"/>
          </a:p>
          <a:p>
            <a:pPr marL="0" indent="0">
              <a:buNone/>
            </a:pPr>
            <a:endParaRPr lang="en-US" dirty="0" smtClean="0"/>
          </a:p>
          <a:p>
            <a:pPr marL="0" indent="0">
              <a:buNone/>
            </a:pPr>
            <a:endParaRPr lang="en-GB" dirty="0"/>
          </a:p>
        </p:txBody>
      </p:sp>
      <p:pic>
        <p:nvPicPr>
          <p:cNvPr id="4" name="Picture 3"/>
          <p:cNvPicPr>
            <a:picLocks noChangeAspect="1"/>
          </p:cNvPicPr>
          <p:nvPr/>
        </p:nvPicPr>
        <p:blipFill>
          <a:blip r:embed="rId2"/>
          <a:stretch>
            <a:fillRect/>
          </a:stretch>
        </p:blipFill>
        <p:spPr>
          <a:xfrm>
            <a:off x="390936" y="361872"/>
            <a:ext cx="1420491" cy="1194920"/>
          </a:xfrm>
          <a:prstGeom prst="rect">
            <a:avLst/>
          </a:prstGeom>
        </p:spPr>
      </p:pic>
    </p:spTree>
    <p:extLst>
      <p:ext uri="{BB962C8B-B14F-4D97-AF65-F5344CB8AC3E}">
        <p14:creationId xmlns:p14="http://schemas.microsoft.com/office/powerpoint/2010/main" val="15209784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Mission and goals</a:t>
            </a:r>
            <a:endParaRPr lang="en-GB" sz="4000" dirty="0"/>
          </a:p>
        </p:txBody>
      </p:sp>
      <p:sp>
        <p:nvSpPr>
          <p:cNvPr id="3" name="Content Placeholder 2"/>
          <p:cNvSpPr>
            <a:spLocks noGrp="1"/>
          </p:cNvSpPr>
          <p:nvPr>
            <p:ph idx="1"/>
          </p:nvPr>
        </p:nvSpPr>
        <p:spPr>
          <a:xfrm>
            <a:off x="677334" y="2041238"/>
            <a:ext cx="9630448" cy="4110962"/>
          </a:xfrm>
        </p:spPr>
        <p:txBody>
          <a:bodyPr>
            <a:normAutofit/>
          </a:bodyPr>
          <a:lstStyle/>
          <a:p>
            <a:pPr marL="0" indent="0">
              <a:buNone/>
            </a:pPr>
            <a:r>
              <a:rPr lang="en-US" sz="2000" dirty="0"/>
              <a:t>Our </a:t>
            </a:r>
            <a:r>
              <a:rPr lang="en-US" sz="2000" dirty="0" smtClean="0"/>
              <a:t>Mission</a:t>
            </a:r>
            <a:endParaRPr lang="en-US" sz="2000" b="1" dirty="0" smtClean="0"/>
          </a:p>
          <a:p>
            <a:r>
              <a:rPr lang="en-US" sz="2000" dirty="0"/>
              <a:t>Qala Express is a guarantee of the best market solution for safe transportation </a:t>
            </a:r>
          </a:p>
          <a:p>
            <a:pPr marL="0" indent="0">
              <a:buNone/>
            </a:pPr>
            <a:endParaRPr lang="en-US" sz="2000" dirty="0"/>
          </a:p>
          <a:p>
            <a:pPr marL="0" indent="0">
              <a:buNone/>
            </a:pPr>
            <a:r>
              <a:rPr lang="en-US" sz="2000" dirty="0" smtClean="0"/>
              <a:t>Our main goals</a:t>
            </a:r>
          </a:p>
          <a:p>
            <a:pPr algn="just"/>
            <a:r>
              <a:rPr lang="en-GB" sz="2000" dirty="0"/>
              <a:t>to provide the best transport system which is safe, reliable, efficient, environmentally friendly and satisfying to both users and operators</a:t>
            </a:r>
          </a:p>
          <a:p>
            <a:pPr algn="just"/>
            <a:r>
              <a:rPr lang="en-US" sz="2000" dirty="0" smtClean="0"/>
              <a:t>to </a:t>
            </a:r>
            <a:r>
              <a:rPr lang="en-US" sz="2000" dirty="0"/>
              <a:t>continuously develop to meet all </a:t>
            </a:r>
            <a:r>
              <a:rPr lang="en-US" sz="2000" dirty="0" smtClean="0"/>
              <a:t>needs </a:t>
            </a:r>
            <a:r>
              <a:rPr lang="en-US" sz="2000" dirty="0"/>
              <a:t>of modern </a:t>
            </a:r>
            <a:r>
              <a:rPr lang="en-US" sz="2000" dirty="0" smtClean="0"/>
              <a:t>business</a:t>
            </a:r>
            <a:endParaRPr lang="en-US" sz="2000" dirty="0"/>
          </a:p>
          <a:p>
            <a:pPr algn="just"/>
            <a:r>
              <a:rPr lang="en-US" sz="2000" dirty="0" smtClean="0"/>
              <a:t>to progressively </a:t>
            </a:r>
            <a:r>
              <a:rPr lang="az-Latn-AZ" sz="2000" dirty="0" smtClean="0"/>
              <a:t>move towards international standard ISO 9001</a:t>
            </a:r>
            <a:r>
              <a:rPr lang="en-US" sz="2000" dirty="0" smtClean="0"/>
              <a:t> and</a:t>
            </a:r>
            <a:r>
              <a:rPr lang="az-Latn-AZ" sz="2000" dirty="0" smtClean="0"/>
              <a:t> </a:t>
            </a:r>
            <a:r>
              <a:rPr lang="en-US" sz="2000" dirty="0" smtClean="0"/>
              <a:t>45001, combining with </a:t>
            </a:r>
            <a:r>
              <a:rPr lang="az-Latn-AZ" sz="2000" dirty="0" smtClean="0"/>
              <a:t>the best national traditions and the latest industry technologies</a:t>
            </a:r>
            <a:endParaRPr lang="en-GB" sz="2000" dirty="0" smtClean="0"/>
          </a:p>
          <a:p>
            <a:pPr algn="just"/>
            <a:endParaRPr lang="en-GB" dirty="0" smtClean="0"/>
          </a:p>
          <a:p>
            <a:pPr marL="0" indent="0">
              <a:buNone/>
            </a:pPr>
            <a:endParaRPr lang="en-US" dirty="0"/>
          </a:p>
          <a:p>
            <a:pPr marL="0" indent="0">
              <a:buNone/>
            </a:pPr>
            <a:endParaRPr lang="en-US" dirty="0" smtClean="0"/>
          </a:p>
          <a:p>
            <a:pPr marL="0" indent="0">
              <a:buNone/>
            </a:pPr>
            <a:endParaRPr lang="en-GB" dirty="0" smtClean="0"/>
          </a:p>
          <a:p>
            <a:pPr marL="0" indent="0">
              <a:buNone/>
            </a:pPr>
            <a:endParaRPr lang="en-GB" dirty="0"/>
          </a:p>
        </p:txBody>
      </p:sp>
      <p:pic>
        <p:nvPicPr>
          <p:cNvPr id="4" name="Picture 3"/>
          <p:cNvPicPr>
            <a:picLocks noChangeAspect="1"/>
          </p:cNvPicPr>
          <p:nvPr/>
        </p:nvPicPr>
        <p:blipFill>
          <a:blip r:embed="rId2"/>
          <a:stretch>
            <a:fillRect/>
          </a:stretch>
        </p:blipFill>
        <p:spPr>
          <a:xfrm>
            <a:off x="390936" y="361872"/>
            <a:ext cx="1420491" cy="1194920"/>
          </a:xfrm>
          <a:prstGeom prst="rect">
            <a:avLst/>
          </a:prstGeom>
        </p:spPr>
      </p:pic>
    </p:spTree>
    <p:extLst>
      <p:ext uri="{BB962C8B-B14F-4D97-AF65-F5344CB8AC3E}">
        <p14:creationId xmlns:p14="http://schemas.microsoft.com/office/powerpoint/2010/main" val="1466512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1181" y="527304"/>
            <a:ext cx="8596668" cy="1320800"/>
          </a:xfrm>
        </p:spPr>
        <p:txBody>
          <a:bodyPr>
            <a:normAutofit/>
          </a:bodyPr>
          <a:lstStyle/>
          <a:p>
            <a:pPr algn="ctr"/>
            <a:r>
              <a:rPr lang="en-US" sz="4000" dirty="0" smtClean="0"/>
              <a:t>Values and Principles</a:t>
            </a:r>
            <a:endParaRPr lang="en-GB" sz="4000" dirty="0"/>
          </a:p>
        </p:txBody>
      </p:sp>
      <p:sp>
        <p:nvSpPr>
          <p:cNvPr id="3" name="Content Placeholder 2"/>
          <p:cNvSpPr>
            <a:spLocks noGrp="1"/>
          </p:cNvSpPr>
          <p:nvPr>
            <p:ph idx="1"/>
          </p:nvPr>
        </p:nvSpPr>
        <p:spPr>
          <a:xfrm>
            <a:off x="677334" y="1556792"/>
            <a:ext cx="8646775" cy="5301208"/>
          </a:xfrm>
        </p:spPr>
        <p:txBody>
          <a:bodyPr>
            <a:normAutofit fontScale="85000" lnSpcReduction="20000"/>
          </a:bodyPr>
          <a:lstStyle/>
          <a:p>
            <a:pPr marL="0" indent="0">
              <a:buNone/>
            </a:pPr>
            <a:r>
              <a:rPr lang="en-US" dirty="0" smtClean="0"/>
              <a:t>								</a:t>
            </a:r>
            <a:r>
              <a:rPr lang="en-US" sz="2400" dirty="0" smtClean="0"/>
              <a:t>Our </a:t>
            </a:r>
            <a:r>
              <a:rPr lang="en-US" sz="2400" dirty="0"/>
              <a:t>Core Values</a:t>
            </a:r>
          </a:p>
          <a:p>
            <a:pPr lvl="8"/>
            <a:r>
              <a:rPr lang="en-US" sz="2400" dirty="0" smtClean="0"/>
              <a:t>Safety</a:t>
            </a:r>
          </a:p>
          <a:p>
            <a:pPr lvl="8"/>
            <a:r>
              <a:rPr lang="en-US" sz="2400" dirty="0" smtClean="0"/>
              <a:t>Result </a:t>
            </a:r>
            <a:r>
              <a:rPr lang="en-US" sz="2400" dirty="0"/>
              <a:t>delivery</a:t>
            </a:r>
            <a:endParaRPr lang="en-GB" sz="2400" dirty="0"/>
          </a:p>
          <a:p>
            <a:pPr lvl="8"/>
            <a:r>
              <a:rPr lang="en-US" sz="2400" dirty="0"/>
              <a:t>Compliant service</a:t>
            </a:r>
            <a:endParaRPr lang="en-GB" sz="2400" dirty="0"/>
          </a:p>
          <a:p>
            <a:pPr lvl="8"/>
            <a:r>
              <a:rPr lang="en-US" sz="2400" dirty="0"/>
              <a:t>Financial efficiency</a:t>
            </a:r>
            <a:endParaRPr lang="en-GB" sz="2400" dirty="0"/>
          </a:p>
          <a:p>
            <a:pPr lvl="8"/>
            <a:r>
              <a:rPr lang="en-US" sz="2400" dirty="0"/>
              <a:t>Professionalism</a:t>
            </a:r>
            <a:endParaRPr lang="en-GB" sz="2400" dirty="0"/>
          </a:p>
          <a:p>
            <a:pPr lvl="8"/>
            <a:r>
              <a:rPr lang="en-US" sz="2400" dirty="0"/>
              <a:t>Innovative simplification</a:t>
            </a:r>
            <a:endParaRPr lang="en-GB" sz="2400" dirty="0"/>
          </a:p>
          <a:p>
            <a:pPr lvl="8"/>
            <a:r>
              <a:rPr lang="en-US" sz="2400" dirty="0"/>
              <a:t>One </a:t>
            </a:r>
            <a:r>
              <a:rPr lang="en-US" sz="2400" dirty="0" smtClean="0"/>
              <a:t>Team</a:t>
            </a:r>
          </a:p>
          <a:p>
            <a:pPr marL="0" indent="0">
              <a:buNone/>
            </a:pPr>
            <a:r>
              <a:rPr lang="en-US" sz="2300" dirty="0" smtClean="0"/>
              <a:t>Our behavioral principles</a:t>
            </a:r>
          </a:p>
          <a:p>
            <a:r>
              <a:rPr lang="en-US" sz="2300" dirty="0" smtClean="0"/>
              <a:t>Justice</a:t>
            </a:r>
            <a:endParaRPr lang="en-GB" sz="2300" dirty="0"/>
          </a:p>
          <a:p>
            <a:r>
              <a:rPr lang="en-US" sz="2300" dirty="0" smtClean="0"/>
              <a:t>Discipline </a:t>
            </a:r>
            <a:r>
              <a:rPr lang="en-US" sz="2300" dirty="0"/>
              <a:t>and order</a:t>
            </a:r>
            <a:endParaRPr lang="en-GB" sz="2300" dirty="0"/>
          </a:p>
          <a:p>
            <a:pPr lvl="0"/>
            <a:r>
              <a:rPr lang="en-US" sz="2300" dirty="0" smtClean="0"/>
              <a:t>Integrity </a:t>
            </a:r>
            <a:r>
              <a:rPr lang="en-US" sz="2300" dirty="0"/>
              <a:t>and honesty</a:t>
            </a:r>
            <a:endParaRPr lang="en-GB" sz="2300" dirty="0"/>
          </a:p>
          <a:p>
            <a:pPr lvl="0"/>
            <a:r>
              <a:rPr lang="en-US" sz="2300" dirty="0"/>
              <a:t>Information confidentiality</a:t>
            </a:r>
            <a:endParaRPr lang="en-GB" sz="2300" dirty="0"/>
          </a:p>
          <a:p>
            <a:pPr lvl="0"/>
            <a:r>
              <a:rPr lang="en-US" sz="2300" dirty="0"/>
              <a:t>Responsibility and accountability</a:t>
            </a:r>
            <a:endParaRPr lang="en-GB" sz="2300" dirty="0"/>
          </a:p>
          <a:p>
            <a:pPr marL="0" indent="0">
              <a:buNone/>
            </a:pPr>
            <a:endParaRPr lang="en-US" dirty="0"/>
          </a:p>
          <a:p>
            <a:pPr marL="0" indent="0">
              <a:buNone/>
            </a:pPr>
            <a:endParaRPr lang="en-GB" dirty="0"/>
          </a:p>
        </p:txBody>
      </p:sp>
      <p:pic>
        <p:nvPicPr>
          <p:cNvPr id="4" name="Picture 3"/>
          <p:cNvPicPr>
            <a:picLocks noChangeAspect="1"/>
          </p:cNvPicPr>
          <p:nvPr/>
        </p:nvPicPr>
        <p:blipFill>
          <a:blip r:embed="rId2"/>
          <a:stretch>
            <a:fillRect/>
          </a:stretch>
        </p:blipFill>
        <p:spPr>
          <a:xfrm>
            <a:off x="390936" y="361872"/>
            <a:ext cx="1420491" cy="1194920"/>
          </a:xfrm>
          <a:prstGeom prst="rect">
            <a:avLst/>
          </a:prstGeom>
        </p:spPr>
      </p:pic>
    </p:spTree>
    <p:extLst>
      <p:ext uri="{BB962C8B-B14F-4D97-AF65-F5344CB8AC3E}">
        <p14:creationId xmlns:p14="http://schemas.microsoft.com/office/powerpoint/2010/main" val="34266285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390" y="389529"/>
            <a:ext cx="8596668" cy="924296"/>
          </a:xfrm>
        </p:spPr>
        <p:txBody>
          <a:bodyPr>
            <a:normAutofit/>
          </a:bodyPr>
          <a:lstStyle/>
          <a:p>
            <a:pPr algn="ctr"/>
            <a:r>
              <a:rPr lang="en-US" sz="4000" dirty="0" smtClean="0"/>
              <a:t>Driving Safety Standards</a:t>
            </a:r>
            <a:endParaRPr lang="en-GB" sz="4000" dirty="0"/>
          </a:p>
        </p:txBody>
      </p:sp>
      <p:pic>
        <p:nvPicPr>
          <p:cNvPr id="4" name="Picture 3"/>
          <p:cNvPicPr>
            <a:picLocks noChangeAspect="1"/>
          </p:cNvPicPr>
          <p:nvPr/>
        </p:nvPicPr>
        <p:blipFill>
          <a:blip r:embed="rId2"/>
          <a:stretch>
            <a:fillRect/>
          </a:stretch>
        </p:blipFill>
        <p:spPr>
          <a:xfrm>
            <a:off x="169459" y="254217"/>
            <a:ext cx="1420491" cy="1194920"/>
          </a:xfrm>
          <a:prstGeom prst="rect">
            <a:avLst/>
          </a:prstGeom>
        </p:spPr>
      </p:pic>
      <p:sp>
        <p:nvSpPr>
          <p:cNvPr id="6" name="Rectangle 5"/>
          <p:cNvSpPr/>
          <p:nvPr/>
        </p:nvSpPr>
        <p:spPr>
          <a:xfrm>
            <a:off x="169459" y="1610677"/>
            <a:ext cx="11897850" cy="5410712"/>
          </a:xfrm>
          <a:prstGeom prst="rect">
            <a:avLst/>
          </a:prstGeom>
        </p:spPr>
        <p:txBody>
          <a:bodyPr wrap="square">
            <a:spAutoFit/>
          </a:bodyPr>
          <a:lstStyle/>
          <a:p>
            <a:pPr marL="285750" indent="-285750" algn="just">
              <a:lnSpc>
                <a:spcPct val="80000"/>
              </a:lnSpc>
              <a:buFont typeface="Arial" panose="020B0604020202020204" pitchFamily="34" charset="0"/>
              <a:buChar char="•"/>
            </a:pPr>
            <a:r>
              <a:rPr lang="en-US" dirty="0">
                <a:ea typeface="Times New Roman" panose="02020603050405020304" pitchFamily="18" charset="0"/>
                <a:cs typeface="Arial" panose="020B0604020202020204" pitchFamily="34" charset="0"/>
              </a:rPr>
              <a:t>Seatbelts are worn by all occupants at all times whenever a vehicle is in </a:t>
            </a:r>
            <a:r>
              <a:rPr lang="en-US" dirty="0" smtClean="0">
                <a:ea typeface="Times New Roman" panose="02020603050405020304" pitchFamily="18" charset="0"/>
                <a:cs typeface="Arial" panose="020B0604020202020204" pitchFamily="34" charset="0"/>
              </a:rPr>
              <a:t>motion</a:t>
            </a:r>
          </a:p>
          <a:p>
            <a:pPr marL="285750" indent="-285750" algn="just">
              <a:lnSpc>
                <a:spcPct val="80000"/>
              </a:lnSpc>
              <a:buFont typeface="Arial" panose="020B0604020202020204" pitchFamily="34" charset="0"/>
              <a:buChar char="•"/>
            </a:pPr>
            <a:endParaRPr lang="en-US" sz="800" dirty="0">
              <a:ea typeface="Times New Roman" panose="02020603050405020304" pitchFamily="18" charset="0"/>
              <a:cs typeface="Arial" panose="020B0604020202020204" pitchFamily="34" charset="0"/>
            </a:endParaRPr>
          </a:p>
          <a:p>
            <a:pPr marL="285750" indent="-285750" algn="just">
              <a:lnSpc>
                <a:spcPct val="80000"/>
              </a:lnSpc>
              <a:buFont typeface="Arial" panose="020B0604020202020204" pitchFamily="34" charset="0"/>
              <a:buChar char="•"/>
            </a:pPr>
            <a:r>
              <a:rPr lang="en-US" dirty="0">
                <a:ea typeface="Times New Roman" panose="02020603050405020304" pitchFamily="18" charset="0"/>
                <a:cs typeface="Arial" panose="020B0604020202020204" pitchFamily="34" charset="0"/>
              </a:rPr>
              <a:t>Drivers are appropriately assessed, licensed, trained, and have functional capacity to operate the </a:t>
            </a:r>
            <a:r>
              <a:rPr lang="en-US" dirty="0" smtClean="0">
                <a:ea typeface="Times New Roman" panose="02020603050405020304" pitchFamily="18" charset="0"/>
                <a:cs typeface="Arial" panose="020B0604020202020204" pitchFamily="34" charset="0"/>
              </a:rPr>
              <a:t>vehicle</a:t>
            </a:r>
          </a:p>
          <a:p>
            <a:pPr marL="285750" indent="-285750" algn="just">
              <a:lnSpc>
                <a:spcPct val="80000"/>
              </a:lnSpc>
              <a:buFont typeface="Arial" panose="020B0604020202020204" pitchFamily="34" charset="0"/>
              <a:buChar char="•"/>
            </a:pPr>
            <a:endParaRPr lang="en-US" sz="800" dirty="0">
              <a:ea typeface="Times New Roman" panose="02020603050405020304" pitchFamily="18" charset="0"/>
              <a:cs typeface="Arial" panose="020B0604020202020204" pitchFamily="34" charset="0"/>
            </a:endParaRPr>
          </a:p>
          <a:p>
            <a:pPr marL="285750" indent="-285750" algn="just">
              <a:lnSpc>
                <a:spcPct val="80000"/>
              </a:lnSpc>
              <a:buFont typeface="Arial" panose="020B0604020202020204" pitchFamily="34" charset="0"/>
              <a:buChar char="•"/>
            </a:pPr>
            <a:r>
              <a:rPr lang="en-US" dirty="0"/>
              <a:t>Vehicles are fitted with in-vehicle monitoring system (IVMS), producing journey data to be analyzed and fed back to Drivers and </a:t>
            </a:r>
            <a:r>
              <a:rPr lang="en-US" dirty="0" smtClean="0"/>
              <a:t>supervisors</a:t>
            </a:r>
          </a:p>
          <a:p>
            <a:pPr marL="285750" indent="-285750" algn="just">
              <a:lnSpc>
                <a:spcPct val="80000"/>
              </a:lnSpc>
              <a:buFont typeface="Arial" panose="020B0604020202020204" pitchFamily="34" charset="0"/>
              <a:buChar char="•"/>
            </a:pPr>
            <a:endParaRPr lang="en-US" sz="800" dirty="0"/>
          </a:p>
          <a:p>
            <a:pPr marL="285750" indent="-285750" algn="just">
              <a:lnSpc>
                <a:spcPct val="80000"/>
              </a:lnSpc>
              <a:buFont typeface="Arial" panose="020B0604020202020204" pitchFamily="34" charset="0"/>
              <a:buChar char="•"/>
            </a:pPr>
            <a:r>
              <a:rPr lang="en-US" dirty="0">
                <a:ea typeface="Times New Roman" panose="02020603050405020304" pitchFamily="18" charset="0"/>
                <a:cs typeface="Arial" panose="020B0604020202020204" pitchFamily="34" charset="0"/>
              </a:rPr>
              <a:t>Drivers are medically fit to operate a vehicle, appropriately rested and alert </a:t>
            </a:r>
            <a:r>
              <a:rPr lang="en-US" dirty="0">
                <a:ea typeface="Times New Roman" panose="02020603050405020304" pitchFamily="18" charset="0"/>
              </a:rPr>
              <a:t>and must never operate any vehicle when tired or </a:t>
            </a:r>
            <a:r>
              <a:rPr lang="en-US" dirty="0" smtClean="0">
                <a:ea typeface="Times New Roman" panose="02020603050405020304" pitchFamily="18" charset="0"/>
              </a:rPr>
              <a:t>fatigued</a:t>
            </a:r>
          </a:p>
          <a:p>
            <a:pPr marL="285750" indent="-285750" algn="just">
              <a:lnSpc>
                <a:spcPct val="80000"/>
              </a:lnSpc>
              <a:buFont typeface="Arial" panose="020B0604020202020204" pitchFamily="34" charset="0"/>
              <a:buChar char="•"/>
            </a:pPr>
            <a:endParaRPr lang="en-US" sz="800" dirty="0">
              <a:ea typeface="Times New Roman" panose="02020603050405020304" pitchFamily="18" charset="0"/>
            </a:endParaRPr>
          </a:p>
          <a:p>
            <a:pPr marL="285750" indent="-285750" algn="just">
              <a:lnSpc>
                <a:spcPct val="80000"/>
              </a:lnSpc>
              <a:buFont typeface="Arial" panose="020B0604020202020204" pitchFamily="34" charset="0"/>
              <a:buChar char="•"/>
            </a:pPr>
            <a:r>
              <a:rPr lang="en-US" dirty="0">
                <a:ea typeface="Times New Roman" panose="02020603050405020304" pitchFamily="18" charset="0"/>
                <a:cs typeface="Arial" panose="020B0604020202020204" pitchFamily="34" charset="0"/>
              </a:rPr>
              <a:t>They do not use a mobile phone or other two-way communication device while operating the </a:t>
            </a:r>
            <a:r>
              <a:rPr lang="en-US" dirty="0" smtClean="0">
                <a:ea typeface="Times New Roman" panose="02020603050405020304" pitchFamily="18" charset="0"/>
                <a:cs typeface="Arial" panose="020B0604020202020204" pitchFamily="34" charset="0"/>
              </a:rPr>
              <a:t>vehicle</a:t>
            </a:r>
          </a:p>
          <a:p>
            <a:pPr marL="285750" indent="-285750" algn="just">
              <a:lnSpc>
                <a:spcPct val="80000"/>
              </a:lnSpc>
              <a:buFont typeface="Arial" panose="020B0604020202020204" pitchFamily="34" charset="0"/>
              <a:buChar char="•"/>
            </a:pPr>
            <a:endParaRPr lang="en-US" sz="800" dirty="0">
              <a:ea typeface="Times New Roman" panose="02020603050405020304" pitchFamily="18" charset="0"/>
              <a:cs typeface="Arial" panose="020B0604020202020204" pitchFamily="34" charset="0"/>
            </a:endParaRPr>
          </a:p>
          <a:p>
            <a:pPr marL="285750" indent="-285750" algn="just">
              <a:lnSpc>
                <a:spcPct val="80000"/>
              </a:lnSpc>
              <a:buFont typeface="Arial" panose="020B0604020202020204" pitchFamily="34" charset="0"/>
              <a:buChar char="•"/>
            </a:pPr>
            <a:r>
              <a:rPr lang="en-US" dirty="0">
                <a:ea typeface="Times New Roman" panose="02020603050405020304" pitchFamily="18" charset="0"/>
                <a:cs typeface="Times New Roman" panose="02020603050405020304" pitchFamily="18" charset="0"/>
              </a:rPr>
              <a:t>Drivers are not under the influence of alcohol or drugs, or any other substance or medication that could impair their ability to </a:t>
            </a:r>
            <a:r>
              <a:rPr lang="en-US" dirty="0" smtClean="0">
                <a:ea typeface="Times New Roman" panose="02020603050405020304" pitchFamily="18" charset="0"/>
                <a:cs typeface="Times New Roman" panose="02020603050405020304" pitchFamily="18" charset="0"/>
              </a:rPr>
              <a:t>drive</a:t>
            </a:r>
          </a:p>
          <a:p>
            <a:pPr marL="285750" indent="-285750" algn="just">
              <a:lnSpc>
                <a:spcPct val="80000"/>
              </a:lnSpc>
              <a:buFont typeface="Arial" panose="020B0604020202020204" pitchFamily="34" charset="0"/>
              <a:buChar char="•"/>
            </a:pPr>
            <a:endParaRPr lang="en-US" sz="800" dirty="0">
              <a:cs typeface="Times New Roman" panose="02020603050405020304" pitchFamily="18" charset="0"/>
            </a:endParaRPr>
          </a:p>
          <a:p>
            <a:pPr marL="285750" indent="-285750" algn="just">
              <a:lnSpc>
                <a:spcPct val="80000"/>
              </a:lnSpc>
              <a:buFont typeface="Arial" panose="020B0604020202020204" pitchFamily="34" charset="0"/>
              <a:buChar char="•"/>
            </a:pPr>
            <a:r>
              <a:rPr lang="en-US" dirty="0"/>
              <a:t>The vehicle is fit for the purpose, and has been maintained in safe working order, with seatbelts installed and </a:t>
            </a:r>
            <a:r>
              <a:rPr lang="en-US" dirty="0" smtClean="0"/>
              <a:t>functional</a:t>
            </a:r>
          </a:p>
          <a:p>
            <a:pPr marL="285750" indent="-285750" algn="just">
              <a:lnSpc>
                <a:spcPct val="80000"/>
              </a:lnSpc>
              <a:buFont typeface="Arial" panose="020B0604020202020204" pitchFamily="34" charset="0"/>
              <a:buChar char="•"/>
            </a:pPr>
            <a:endParaRPr lang="en-US" sz="800" dirty="0"/>
          </a:p>
          <a:p>
            <a:pPr marL="285750" indent="-285750" algn="just">
              <a:lnSpc>
                <a:spcPct val="80000"/>
              </a:lnSpc>
              <a:buFont typeface="Arial" panose="020B0604020202020204" pitchFamily="34" charset="0"/>
              <a:buChar char="•"/>
            </a:pPr>
            <a:r>
              <a:rPr lang="en-US" dirty="0">
                <a:ea typeface="Times New Roman" panose="02020603050405020304" pitchFamily="18" charset="0"/>
                <a:cs typeface="Arial" panose="020B0604020202020204" pitchFamily="34" charset="0"/>
              </a:rPr>
              <a:t>The number of passengers does not exceed manufacturer's specification for the vehicle (governed by the number of passenger seats</a:t>
            </a:r>
            <a:r>
              <a:rPr lang="en-US" dirty="0" smtClean="0">
                <a:ea typeface="Times New Roman" panose="02020603050405020304" pitchFamily="18" charset="0"/>
                <a:cs typeface="Arial" panose="020B0604020202020204" pitchFamily="34" charset="0"/>
              </a:rPr>
              <a:t>)</a:t>
            </a:r>
          </a:p>
          <a:p>
            <a:pPr marL="285750" indent="-285750" algn="just">
              <a:lnSpc>
                <a:spcPct val="80000"/>
              </a:lnSpc>
              <a:buFont typeface="Arial" panose="020B0604020202020204" pitchFamily="34" charset="0"/>
              <a:buChar char="•"/>
            </a:pPr>
            <a:endParaRPr lang="en-US" sz="800" dirty="0">
              <a:ea typeface="Times New Roman" panose="02020603050405020304" pitchFamily="18" charset="0"/>
              <a:cs typeface="Arial" panose="020B0604020202020204" pitchFamily="34" charset="0"/>
            </a:endParaRPr>
          </a:p>
          <a:p>
            <a:pPr marL="285750" indent="-285750" algn="just">
              <a:lnSpc>
                <a:spcPct val="80000"/>
              </a:lnSpc>
              <a:buFont typeface="Arial" panose="020B0604020202020204" pitchFamily="34" charset="0"/>
              <a:buChar char="•"/>
            </a:pPr>
            <a:r>
              <a:rPr lang="en-US" dirty="0">
                <a:ea typeface="Times New Roman" panose="02020603050405020304" pitchFamily="18" charset="0"/>
                <a:cs typeface="Arial" panose="020B0604020202020204" pitchFamily="34" charset="0"/>
              </a:rPr>
              <a:t>Loads are secure and do not exceed manufacturer’s specification and legal limits for the </a:t>
            </a:r>
            <a:r>
              <a:rPr lang="en-US" dirty="0" smtClean="0">
                <a:ea typeface="Times New Roman" panose="02020603050405020304" pitchFamily="18" charset="0"/>
                <a:cs typeface="Arial" panose="020B0604020202020204" pitchFamily="34" charset="0"/>
              </a:rPr>
              <a:t>vehicle</a:t>
            </a:r>
          </a:p>
          <a:p>
            <a:pPr marL="285750" indent="-285750" algn="just">
              <a:lnSpc>
                <a:spcPct val="80000"/>
              </a:lnSpc>
              <a:buFont typeface="Arial" panose="020B0604020202020204" pitchFamily="34" charset="0"/>
              <a:buChar char="•"/>
            </a:pPr>
            <a:endParaRPr lang="en-US" sz="800" dirty="0">
              <a:ea typeface="Times New Roman" panose="02020603050405020304" pitchFamily="18" charset="0"/>
              <a:cs typeface="Arial" panose="020B0604020202020204" pitchFamily="34" charset="0"/>
            </a:endParaRPr>
          </a:p>
          <a:p>
            <a:pPr marL="285750" indent="-285750" algn="just">
              <a:lnSpc>
                <a:spcPct val="80000"/>
              </a:lnSpc>
              <a:buFont typeface="Arial" panose="020B0604020202020204" pitchFamily="34" charset="0"/>
              <a:buChar char="•"/>
            </a:pPr>
            <a:r>
              <a:rPr lang="en-US" dirty="0">
                <a:ea typeface="Times New Roman" panose="02020603050405020304" pitchFamily="18" charset="0"/>
                <a:cs typeface="Arial" panose="020B0604020202020204" pitchFamily="34" charset="0"/>
              </a:rPr>
              <a:t>Risks of the journey have been assessed and journey risk management plans in </a:t>
            </a:r>
            <a:r>
              <a:rPr lang="en-US" dirty="0" smtClean="0">
                <a:ea typeface="Times New Roman" panose="02020603050405020304" pitchFamily="18" charset="0"/>
                <a:cs typeface="Arial" panose="020B0604020202020204" pitchFamily="34" charset="0"/>
              </a:rPr>
              <a:t>place</a:t>
            </a:r>
          </a:p>
          <a:p>
            <a:pPr marL="285750" indent="-285750" algn="just">
              <a:lnSpc>
                <a:spcPct val="80000"/>
              </a:lnSpc>
              <a:buFont typeface="Arial" panose="020B0604020202020204" pitchFamily="34" charset="0"/>
              <a:buChar char="•"/>
            </a:pPr>
            <a:endParaRPr lang="en-US" sz="800" dirty="0">
              <a:ea typeface="Times New Roman" panose="02020603050405020304" pitchFamily="18" charset="0"/>
              <a:cs typeface="Arial" panose="020B0604020202020204" pitchFamily="34" charset="0"/>
            </a:endParaRPr>
          </a:p>
          <a:p>
            <a:pPr marL="285750" indent="-285750" algn="just">
              <a:lnSpc>
                <a:spcPct val="80000"/>
              </a:lnSpc>
              <a:buFont typeface="Arial" panose="020B0604020202020204" pitchFamily="34" charset="0"/>
              <a:buChar char="•"/>
            </a:pPr>
            <a:r>
              <a:rPr lang="en-US" dirty="0">
                <a:ea typeface="Times New Roman" panose="02020603050405020304" pitchFamily="18" charset="0"/>
                <a:cs typeface="Arial" panose="020B0604020202020204" pitchFamily="34" charset="0"/>
              </a:rPr>
              <a:t>Company management system should include requirements for managing land transport safety and effective implementation of transportation safety recommended </a:t>
            </a:r>
            <a:r>
              <a:rPr lang="en-US" dirty="0" smtClean="0">
                <a:ea typeface="Times New Roman" panose="02020603050405020304" pitchFamily="18" charset="0"/>
                <a:cs typeface="Arial" panose="020B0604020202020204" pitchFamily="34" charset="0"/>
              </a:rPr>
              <a:t>practice</a:t>
            </a:r>
          </a:p>
          <a:p>
            <a:pPr marL="285750" indent="-285750" algn="just">
              <a:lnSpc>
                <a:spcPct val="80000"/>
              </a:lnSpc>
              <a:buFont typeface="Arial" panose="020B0604020202020204" pitchFamily="34" charset="0"/>
              <a:buChar char="•"/>
            </a:pPr>
            <a:endParaRPr lang="en-US" sz="800" dirty="0">
              <a:ea typeface="Times New Roman" panose="02020603050405020304" pitchFamily="18" charset="0"/>
              <a:cs typeface="Arial" panose="020B0604020202020204" pitchFamily="34" charset="0"/>
            </a:endParaRPr>
          </a:p>
          <a:p>
            <a:pPr marL="285750" indent="-285750" algn="just">
              <a:lnSpc>
                <a:spcPct val="80000"/>
              </a:lnSpc>
              <a:buFont typeface="Arial" panose="020B0604020202020204" pitchFamily="34" charset="0"/>
              <a:buChar char="•"/>
            </a:pPr>
            <a:r>
              <a:rPr lang="en-US" dirty="0">
                <a:ea typeface="Times New Roman" panose="02020603050405020304" pitchFamily="18" charset="0"/>
                <a:cs typeface="Arial" panose="020B0604020202020204" pitchFamily="34" charset="0"/>
              </a:rPr>
              <a:t>While operating the vehicle irrespective of driving environment – always expect unexpected</a:t>
            </a:r>
          </a:p>
          <a:p>
            <a:pPr marL="171450" indent="-171450">
              <a:buFont typeface="Arial" panose="020B0604020202020204" pitchFamily="34" charset="0"/>
              <a:buChar char="•"/>
            </a:pPr>
            <a:endParaRPr lang="en-GB" sz="800" dirty="0"/>
          </a:p>
        </p:txBody>
      </p:sp>
    </p:spTree>
    <p:extLst>
      <p:ext uri="{BB962C8B-B14F-4D97-AF65-F5344CB8AC3E}">
        <p14:creationId xmlns:p14="http://schemas.microsoft.com/office/powerpoint/2010/main" val="39415925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257" y="261880"/>
            <a:ext cx="8596668" cy="997527"/>
          </a:xfrm>
        </p:spPr>
        <p:txBody>
          <a:bodyPr>
            <a:normAutofit/>
          </a:bodyPr>
          <a:lstStyle/>
          <a:p>
            <a:pPr algn="ctr"/>
            <a:r>
              <a:rPr lang="en-US" sz="4000" dirty="0" smtClean="0"/>
              <a:t>Vehicle fleet</a:t>
            </a:r>
            <a:endParaRPr lang="en-GB" sz="4000" dirty="0"/>
          </a:p>
        </p:txBody>
      </p:sp>
      <p:sp>
        <p:nvSpPr>
          <p:cNvPr id="3" name="Content Placeholder 2"/>
          <p:cNvSpPr>
            <a:spLocks noGrp="1"/>
          </p:cNvSpPr>
          <p:nvPr>
            <p:ph idx="1"/>
          </p:nvPr>
        </p:nvSpPr>
        <p:spPr>
          <a:xfrm>
            <a:off x="462013" y="1280160"/>
            <a:ext cx="11405812" cy="5447900"/>
          </a:xfrm>
        </p:spPr>
        <p:txBody>
          <a:bodyPr/>
          <a:lstStyle/>
          <a:p>
            <a:pPr marL="0" indent="0" algn="just">
              <a:buNone/>
            </a:pPr>
            <a:r>
              <a:rPr lang="en-US" dirty="0" smtClean="0"/>
              <a:t>                       Our fleet is comprised of trucks, buses, minibuses and cars. The models of Qala Express vehicles are mainly Toyota, Mitsubishi, Hyundai, Ford, Mercedes, and MAN. All vehicles are covered with compulsory third party liability and comprehensive insurance</a:t>
            </a:r>
          </a:p>
          <a:p>
            <a:pPr marL="0" indent="0" algn="just">
              <a:buNone/>
            </a:pPr>
            <a:endParaRPr lang="en-US" dirty="0" smtClean="0"/>
          </a:p>
          <a:p>
            <a:pPr marL="0" indent="0" algn="just">
              <a:buNone/>
            </a:pPr>
            <a:endParaRPr lang="en-US" dirty="0"/>
          </a:p>
          <a:p>
            <a:pPr marL="0" indent="0" algn="just">
              <a:buNone/>
            </a:pPr>
            <a:endParaRPr lang="en-US" dirty="0" smtClean="0"/>
          </a:p>
          <a:p>
            <a:pPr marL="0" indent="0" algn="just">
              <a:buNone/>
            </a:pPr>
            <a:endParaRPr lang="en-US" dirty="0"/>
          </a:p>
          <a:p>
            <a:pPr marL="0" indent="0" algn="just">
              <a:buNone/>
            </a:pPr>
            <a:endParaRPr lang="en-US" dirty="0" smtClean="0"/>
          </a:p>
          <a:p>
            <a:pPr marL="0" indent="0" algn="just">
              <a:buNone/>
            </a:pPr>
            <a:endParaRPr lang="en-US" dirty="0" smtClean="0"/>
          </a:p>
          <a:p>
            <a:pPr marL="0" indent="0" algn="just">
              <a:buNone/>
            </a:pPr>
            <a:endParaRPr lang="en-GB" dirty="0"/>
          </a:p>
        </p:txBody>
      </p:sp>
      <p:pic>
        <p:nvPicPr>
          <p:cNvPr id="4" name="Picture 3"/>
          <p:cNvPicPr>
            <a:picLocks noChangeAspect="1"/>
          </p:cNvPicPr>
          <p:nvPr/>
        </p:nvPicPr>
        <p:blipFill>
          <a:blip r:embed="rId2"/>
          <a:stretch>
            <a:fillRect/>
          </a:stretch>
        </p:blipFill>
        <p:spPr>
          <a:xfrm>
            <a:off x="462012" y="261884"/>
            <a:ext cx="1420491" cy="119492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012" y="4336902"/>
            <a:ext cx="3554941" cy="23911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46572" y="4336901"/>
            <a:ext cx="3221253" cy="239115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6954" y="4336902"/>
            <a:ext cx="4629618" cy="2391157"/>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46572" y="2203970"/>
            <a:ext cx="3221253" cy="2132929"/>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16954" y="2203970"/>
            <a:ext cx="4629618" cy="2137958"/>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2012" y="2178127"/>
            <a:ext cx="3554941" cy="2158771"/>
          </a:xfrm>
          <a:prstGeom prst="rect">
            <a:avLst/>
          </a:prstGeom>
        </p:spPr>
      </p:pic>
    </p:spTree>
    <p:extLst>
      <p:ext uri="{BB962C8B-B14F-4D97-AF65-F5344CB8AC3E}">
        <p14:creationId xmlns:p14="http://schemas.microsoft.com/office/powerpoint/2010/main" val="1886670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04000"/>
              </a:schemeClr>
            </a:gs>
            <a:gs pos="94000">
              <a:schemeClr val="bg1">
                <a:shade val="96000"/>
                <a:lumMod val="82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47192"/>
          </a:xfrm>
        </p:spPr>
        <p:txBody>
          <a:bodyPr>
            <a:normAutofit/>
          </a:bodyPr>
          <a:lstStyle/>
          <a:p>
            <a:pPr algn="ctr"/>
            <a:r>
              <a:rPr lang="en-US" sz="4000" dirty="0" smtClean="0"/>
              <a:t>Vehicle safety</a:t>
            </a:r>
            <a:endParaRPr lang="en-GB" sz="4000" dirty="0"/>
          </a:p>
        </p:txBody>
      </p:sp>
      <p:sp>
        <p:nvSpPr>
          <p:cNvPr id="3" name="Content Placeholder 2"/>
          <p:cNvSpPr>
            <a:spLocks noGrp="1"/>
          </p:cNvSpPr>
          <p:nvPr>
            <p:ph idx="1"/>
          </p:nvPr>
        </p:nvSpPr>
        <p:spPr>
          <a:xfrm>
            <a:off x="390936" y="1804521"/>
            <a:ext cx="10775827" cy="4236842"/>
          </a:xfrm>
        </p:spPr>
        <p:txBody>
          <a:bodyPr/>
          <a:lstStyle/>
          <a:p>
            <a:pPr marL="0" indent="0" algn="just">
              <a:buNone/>
            </a:pPr>
            <a:r>
              <a:rPr lang="en-US" dirty="0"/>
              <a:t>All vehicles are equipped with safety kits, </a:t>
            </a:r>
            <a:r>
              <a:rPr lang="en-US" dirty="0" smtClean="0"/>
              <a:t>emergency </a:t>
            </a:r>
            <a:r>
              <a:rPr lang="en-US" dirty="0"/>
              <a:t>and first aid </a:t>
            </a:r>
            <a:r>
              <a:rPr lang="en-US" dirty="0" smtClean="0"/>
              <a:t>kits</a:t>
            </a:r>
            <a:endParaRPr lang="en-US" dirty="0"/>
          </a:p>
          <a:p>
            <a:pPr marL="0" indent="0" algn="just">
              <a:buNone/>
            </a:pPr>
            <a:r>
              <a:rPr lang="en-US" dirty="0"/>
              <a:t>In-vehicle data </a:t>
            </a:r>
            <a:r>
              <a:rPr lang="en-US" dirty="0" smtClean="0"/>
              <a:t>recorders such </a:t>
            </a:r>
            <a:r>
              <a:rPr lang="en-US" dirty="0"/>
              <a:t>as GPS tracking system and video cameras with both inside and outside </a:t>
            </a:r>
            <a:r>
              <a:rPr lang="en-US" dirty="0" smtClean="0"/>
              <a:t>view </a:t>
            </a:r>
            <a:r>
              <a:rPr lang="en-US" dirty="0"/>
              <a:t>are installed in every </a:t>
            </a:r>
            <a:r>
              <a:rPr lang="en-US" dirty="0" smtClean="0"/>
              <a:t>business </a:t>
            </a:r>
            <a:r>
              <a:rPr lang="en-US" dirty="0"/>
              <a:t>vehicle. These are impeccable assets in fleet control and </a:t>
            </a:r>
            <a:r>
              <a:rPr lang="en-US" dirty="0" smtClean="0"/>
              <a:t>management including driving behaviors </a:t>
            </a:r>
            <a:endParaRPr lang="en-US" dirty="0"/>
          </a:p>
          <a:p>
            <a:pPr marL="0" indent="0">
              <a:buNone/>
            </a:pPr>
            <a:endParaRPr lang="en-GB" dirty="0"/>
          </a:p>
        </p:txBody>
      </p:sp>
      <p:pic>
        <p:nvPicPr>
          <p:cNvPr id="4" name="Picture 3"/>
          <p:cNvPicPr>
            <a:picLocks noChangeAspect="1"/>
          </p:cNvPicPr>
          <p:nvPr/>
        </p:nvPicPr>
        <p:blipFill>
          <a:blip r:embed="rId2"/>
          <a:stretch>
            <a:fillRect/>
          </a:stretch>
        </p:blipFill>
        <p:spPr>
          <a:xfrm>
            <a:off x="390936" y="361872"/>
            <a:ext cx="1420491" cy="1194920"/>
          </a:xfrm>
          <a:prstGeom prst="rect">
            <a:avLst/>
          </a:prstGeom>
        </p:spPr>
      </p:pic>
      <p:pic>
        <p:nvPicPr>
          <p:cNvPr id="5" name="Picture 6" descr="\\srv-sp1\Profiles\Azer\Desktop\u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935" y="4894446"/>
            <a:ext cx="9474959" cy="1963554"/>
          </a:xfrm>
          <a:prstGeom prst="rect">
            <a:avLst/>
          </a:prstGeom>
          <a:effectLst>
            <a:softEdge rad="635000"/>
          </a:effectLst>
          <a:extLst/>
        </p:spPr>
      </p:pic>
      <p:pic>
        <p:nvPicPr>
          <p:cNvPr id="6" name="Picture 2" descr="\\srv-sp1\Profiles\Azer\Desktop\Pictur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7865" y="45128"/>
            <a:ext cx="3353648" cy="20936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srv-sp1\Profiles\Azer\Desktop\hh.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936" y="2055223"/>
            <a:ext cx="9869595" cy="2965102"/>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03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1181" y="483721"/>
            <a:ext cx="8596668" cy="1320800"/>
          </a:xfrm>
        </p:spPr>
        <p:txBody>
          <a:bodyPr>
            <a:normAutofit/>
          </a:bodyPr>
          <a:lstStyle/>
          <a:p>
            <a:pPr algn="ctr"/>
            <a:r>
              <a:rPr lang="en-US" sz="4000" dirty="0" smtClean="0"/>
              <a:t>Driver competency</a:t>
            </a:r>
            <a:endParaRPr lang="en-GB" sz="4000" dirty="0"/>
          </a:p>
        </p:txBody>
      </p:sp>
      <p:sp>
        <p:nvSpPr>
          <p:cNvPr id="3" name="Content Placeholder 2"/>
          <p:cNvSpPr>
            <a:spLocks noGrp="1"/>
          </p:cNvSpPr>
          <p:nvPr>
            <p:ph idx="1"/>
          </p:nvPr>
        </p:nvSpPr>
        <p:spPr>
          <a:xfrm>
            <a:off x="554182" y="1804521"/>
            <a:ext cx="10751127" cy="4236842"/>
          </a:xfrm>
        </p:spPr>
        <p:txBody>
          <a:bodyPr/>
          <a:lstStyle/>
          <a:p>
            <a:pPr marL="0" indent="0">
              <a:buNone/>
            </a:pPr>
            <a:r>
              <a:rPr lang="en-US" sz="2000" dirty="0"/>
              <a:t>All </a:t>
            </a:r>
            <a:r>
              <a:rPr lang="en-US" sz="2000" dirty="0" smtClean="0"/>
              <a:t>our Drivers </a:t>
            </a:r>
            <a:r>
              <a:rPr lang="en-US" sz="2000" dirty="0"/>
              <a:t>are trained and have Driver permit. </a:t>
            </a:r>
            <a:r>
              <a:rPr lang="en-US" sz="2000" dirty="0" smtClean="0"/>
              <a:t>Drivers pass pre-employment and annual medical checkups. Moreover</a:t>
            </a:r>
            <a:r>
              <a:rPr lang="en-US" sz="2000" dirty="0"/>
              <a:t>, </a:t>
            </a:r>
            <a:r>
              <a:rPr lang="en-US" sz="2000" dirty="0" smtClean="0"/>
              <a:t>Driver </a:t>
            </a:r>
            <a:r>
              <a:rPr lang="en-US" sz="2000" dirty="0"/>
              <a:t>staff participates in regular Safe Driving </a:t>
            </a:r>
            <a:r>
              <a:rPr lang="en-US" sz="2000" dirty="0" smtClean="0"/>
              <a:t>trainings</a:t>
            </a:r>
          </a:p>
          <a:p>
            <a:pPr marL="0" indent="0">
              <a:buNone/>
            </a:pPr>
            <a:endParaRPr lang="en-US" dirty="0"/>
          </a:p>
          <a:p>
            <a:pPr marL="0" indent="0">
              <a:buNone/>
            </a:pPr>
            <a:endParaRPr lang="en-GB" dirty="0"/>
          </a:p>
        </p:txBody>
      </p:sp>
      <p:pic>
        <p:nvPicPr>
          <p:cNvPr id="4" name="Picture 3"/>
          <p:cNvPicPr>
            <a:picLocks noChangeAspect="1"/>
          </p:cNvPicPr>
          <p:nvPr/>
        </p:nvPicPr>
        <p:blipFill>
          <a:blip r:embed="rId2"/>
          <a:stretch>
            <a:fillRect/>
          </a:stretch>
        </p:blipFill>
        <p:spPr>
          <a:xfrm>
            <a:off x="390936" y="361872"/>
            <a:ext cx="1420491" cy="1194920"/>
          </a:xfrm>
          <a:prstGeom prst="rect">
            <a:avLst/>
          </a:prstGeom>
        </p:spPr>
      </p:pic>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hotocopy/>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281910" y="2761198"/>
            <a:ext cx="4521214" cy="3527894"/>
          </a:xfrm>
          <a:prstGeom prst="rect">
            <a:avLst/>
          </a:prstGeom>
          <a:gradFill>
            <a:gsLst>
              <a:gs pos="0">
                <a:schemeClr val="bg1">
                  <a:tint val="90000"/>
                  <a:lumMod val="104000"/>
                </a:schemeClr>
              </a:gs>
              <a:gs pos="52000">
                <a:schemeClr val="bg1">
                  <a:shade val="96000"/>
                  <a:lumMod val="82000"/>
                </a:schemeClr>
              </a:gs>
            </a:gsLst>
            <a:lin ang="5400000" scaled="0"/>
          </a:gradFill>
          <a:ln>
            <a:noFill/>
          </a:ln>
          <a:effectLst>
            <a:outerShdw dist="35921" dir="2700000" algn="ctr" rotWithShape="0">
              <a:srgbClr val="808080"/>
            </a:outerShdw>
          </a:effectLst>
          <a:extLst/>
        </p:spPr>
      </p:pic>
      <p:pic>
        <p:nvPicPr>
          <p:cNvPr id="6" name="Picture 3" descr="\\srv-sp1\Profiles\Azer\Desktop\Javanshir Mirzayev MC.png"/>
          <p:cNvPicPr>
            <a:picLocks noChangeAspect="1" noChangeArrowheads="1"/>
          </p:cNvPicPr>
          <p:nvPr/>
        </p:nvPicPr>
        <p:blipFill>
          <a:blip r:embed="rId5">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390936" y="2761199"/>
            <a:ext cx="4739330" cy="352789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985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0000"/>
                <a:lumMod val="104000"/>
              </a:schemeClr>
            </a:gs>
            <a:gs pos="94000">
              <a:schemeClr val="bg1">
                <a:shade val="96000"/>
                <a:lumMod val="82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Our Clientele</a:t>
            </a:r>
            <a:endParaRPr lang="en-GB" sz="4000" dirty="0"/>
          </a:p>
        </p:txBody>
      </p:sp>
      <p:pic>
        <p:nvPicPr>
          <p:cNvPr id="4" name="Picture 3"/>
          <p:cNvPicPr>
            <a:picLocks noChangeAspect="1"/>
          </p:cNvPicPr>
          <p:nvPr/>
        </p:nvPicPr>
        <p:blipFill>
          <a:blip r:embed="rId2"/>
          <a:stretch>
            <a:fillRect/>
          </a:stretch>
        </p:blipFill>
        <p:spPr>
          <a:xfrm>
            <a:off x="390936" y="361872"/>
            <a:ext cx="1420491" cy="1194920"/>
          </a:xfrm>
          <a:prstGeom prst="rect">
            <a:avLst/>
          </a:prstGeom>
        </p:spPr>
      </p:pic>
      <p:pic>
        <p:nvPicPr>
          <p:cNvPr id="13" name="Content Placeholder 1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73119" y="1687570"/>
            <a:ext cx="1065784" cy="1224469"/>
          </a:xfr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0337" y="1673953"/>
            <a:ext cx="2225235" cy="890094"/>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7126" y="1638264"/>
            <a:ext cx="1910130" cy="955065"/>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18810" y="1796646"/>
            <a:ext cx="1289123" cy="930438"/>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07905" y="3086990"/>
            <a:ext cx="1428571" cy="1000000"/>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18805" y="3232334"/>
            <a:ext cx="2006767" cy="740274"/>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35493" y="3210345"/>
            <a:ext cx="1932432" cy="682752"/>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25" name="Picture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1554" y="4498553"/>
            <a:ext cx="1852825" cy="952714"/>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27" name="Picture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75880" y="4465334"/>
            <a:ext cx="2404712" cy="985933"/>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28" name="Picture 2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58783" y="4640896"/>
            <a:ext cx="2863256" cy="592118"/>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3" name="TextBox 2"/>
          <p:cNvSpPr txBox="1"/>
          <p:nvPr/>
        </p:nvSpPr>
        <p:spPr>
          <a:xfrm>
            <a:off x="498764" y="5944928"/>
            <a:ext cx="10695709" cy="523220"/>
          </a:xfrm>
          <a:prstGeom prst="rect">
            <a:avLst/>
          </a:prstGeom>
          <a:noFill/>
        </p:spPr>
        <p:txBody>
          <a:bodyPr wrap="square" rtlCol="0">
            <a:spAutoFit/>
          </a:bodyPr>
          <a:lstStyle/>
          <a:p>
            <a:r>
              <a:rPr lang="en-US" sz="2800" u="sng" dirty="0" smtClean="0"/>
              <a:t>Our credo</a:t>
            </a:r>
            <a:r>
              <a:rPr lang="en-US" sz="2800" dirty="0" smtClean="0"/>
              <a:t> – don’t be part of the problem, be </a:t>
            </a:r>
            <a:r>
              <a:rPr lang="en-US" sz="2800" u="sng" dirty="0" smtClean="0"/>
              <a:t>part of the solution</a:t>
            </a:r>
            <a:endParaRPr lang="en-US" sz="2800" u="sng" dirty="0"/>
          </a:p>
        </p:txBody>
      </p:sp>
      <p:pic>
        <p:nvPicPr>
          <p:cNvPr id="5" name="Picture 4"/>
          <p:cNvPicPr>
            <a:picLocks noChangeAspect="1"/>
          </p:cNvPicPr>
          <p:nvPr/>
        </p:nvPicPr>
        <p:blipFill>
          <a:blip r:embed="rId13"/>
          <a:stretch>
            <a:fillRect/>
          </a:stretch>
        </p:blipFill>
        <p:spPr>
          <a:xfrm>
            <a:off x="622948" y="3120632"/>
            <a:ext cx="2226680" cy="963678"/>
          </a:xfrm>
          <a:prstGeom prst="rect">
            <a:avLst/>
          </a:prstGeom>
        </p:spPr>
      </p:pic>
      <p:pic>
        <p:nvPicPr>
          <p:cNvPr id="6" name="Picture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131232" y="4334384"/>
            <a:ext cx="1857375" cy="1363714"/>
          </a:xfrm>
          <a:prstGeom prst="rect">
            <a:avLst/>
          </a:prstGeom>
        </p:spPr>
      </p:pic>
    </p:spTree>
    <p:extLst>
      <p:ext uri="{BB962C8B-B14F-4D97-AF65-F5344CB8AC3E}">
        <p14:creationId xmlns:p14="http://schemas.microsoft.com/office/powerpoint/2010/main" val="94200094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Slice</Template>
  <TotalTime>1520</TotalTime>
  <Words>599</Words>
  <Application>Microsoft Office PowerPoint</Application>
  <PresentationFormat>Widescreen</PresentationFormat>
  <Paragraphs>69</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Times New Roman</vt:lpstr>
      <vt:lpstr>Trebuchet MS</vt:lpstr>
      <vt:lpstr>Wingdings 3</vt:lpstr>
      <vt:lpstr>Facet</vt:lpstr>
      <vt:lpstr>QALA EXPRESS LLC</vt:lpstr>
      <vt:lpstr>Introduction</vt:lpstr>
      <vt:lpstr>Mission and goals</vt:lpstr>
      <vt:lpstr>Values and Principles</vt:lpstr>
      <vt:lpstr>Driving Safety Standards</vt:lpstr>
      <vt:lpstr>Vehicle fleet</vt:lpstr>
      <vt:lpstr>Vehicle safety</vt:lpstr>
      <vt:lpstr>Driver competency</vt:lpstr>
      <vt:lpstr>Our Clientele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QALA EXPRESS LLC</dc:title>
  <dc:creator>Jafar Seidzadeh</dc:creator>
  <cp:lastModifiedBy>Director</cp:lastModifiedBy>
  <cp:revision>96</cp:revision>
  <dcterms:created xsi:type="dcterms:W3CDTF">2018-04-06T05:57:23Z</dcterms:created>
  <dcterms:modified xsi:type="dcterms:W3CDTF">2023-02-20T08:51:17Z</dcterms:modified>
</cp:coreProperties>
</file>